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3" r:id="rId8"/>
    <p:sldId id="264" r:id="rId9"/>
    <p:sldId id="270" r:id="rId10"/>
    <p:sldId id="265" r:id="rId11"/>
    <p:sldId id="267" r:id="rId12"/>
    <p:sldId id="268" r:id="rId13"/>
    <p:sldId id="266"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4/7/2021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4/7/2021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4/7/2021</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4/7/2021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2404534"/>
            <a:ext cx="7766936" cy="493212"/>
          </a:xfrm>
        </p:spPr>
        <p:txBody>
          <a:bodyPr/>
          <a:lstStyle/>
          <a:p>
            <a:pPr algn="ctr"/>
            <a:r>
              <a:rPr lang="kk-KZ" dirty="0" smtClean="0">
                <a:latin typeface="Times New Roman" panose="02020603050405020304" pitchFamily="18" charset="0"/>
                <a:cs typeface="Times New Roman" panose="02020603050405020304" pitchFamily="18" charset="0"/>
              </a:rPr>
              <a:t>Дәріс  2</a:t>
            </a:r>
            <a:br>
              <a:rPr lang="kk-KZ" dirty="0" smtClean="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712889" y="2511381"/>
            <a:ext cx="7561113" cy="2636352"/>
          </a:xfrm>
        </p:spPr>
        <p:txBody>
          <a:bodyPr>
            <a:noAutofit/>
          </a:bodyPr>
          <a:lstStyle/>
          <a:p>
            <a:pPr algn="ctr"/>
            <a:r>
              <a:rPr lang="kk-KZ" sz="3200" b="1" dirty="0">
                <a:solidFill>
                  <a:srgbClr val="FF0000"/>
                </a:solidFill>
                <a:latin typeface="Times New Roman" panose="02020603050405020304" pitchFamily="18" charset="0"/>
                <a:cs typeface="Times New Roman" panose="02020603050405020304" pitchFamily="18" charset="0"/>
              </a:rPr>
              <a:t>Құрылыстың сметалық құны. </a:t>
            </a:r>
            <a:endParaRPr lang="kk-KZ" sz="3200" b="1" dirty="0" smtClean="0">
              <a:solidFill>
                <a:srgbClr val="FF0000"/>
              </a:solidFill>
              <a:latin typeface="Times New Roman" panose="02020603050405020304" pitchFamily="18" charset="0"/>
              <a:cs typeface="Times New Roman" panose="02020603050405020304" pitchFamily="18" charset="0"/>
            </a:endParaRPr>
          </a:p>
          <a:p>
            <a:pPr algn="ctr"/>
            <a:r>
              <a:rPr lang="kk-KZ" sz="3200" b="1" dirty="0" smtClean="0">
                <a:solidFill>
                  <a:srgbClr val="FF0000"/>
                </a:solidFill>
                <a:latin typeface="Times New Roman" panose="02020603050405020304" pitchFamily="18" charset="0"/>
                <a:cs typeface="Times New Roman" panose="02020603050405020304" pitchFamily="18" charset="0"/>
              </a:rPr>
              <a:t>Құрылыс </a:t>
            </a:r>
            <a:r>
              <a:rPr lang="kk-KZ" sz="3200" b="1" dirty="0">
                <a:solidFill>
                  <a:srgbClr val="FF0000"/>
                </a:solidFill>
                <a:latin typeface="Times New Roman" panose="02020603050405020304" pitchFamily="18" charset="0"/>
                <a:cs typeface="Times New Roman" panose="02020603050405020304" pitchFamily="18" charset="0"/>
              </a:rPr>
              <a:t>жинақтау жұмыстарының  сметалық құны</a:t>
            </a:r>
            <a:endParaRPr lang="ru-RU"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0989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latin typeface="Times New Roman" panose="02020603050405020304" pitchFamily="18" charset="0"/>
                <a:cs typeface="Times New Roman" panose="02020603050405020304" pitchFamily="18" charset="0"/>
              </a:rPr>
              <a:t>Дәріс </a:t>
            </a:r>
            <a:r>
              <a:rPr lang="kk-KZ" b="1" dirty="0">
                <a:latin typeface="Times New Roman" panose="02020603050405020304" pitchFamily="18" charset="0"/>
                <a:cs typeface="Times New Roman" panose="02020603050405020304" pitchFamily="18" charset="0"/>
              </a:rPr>
              <a:t>жоспары</a:t>
            </a:r>
            <a:r>
              <a:rPr lang="kk-KZ" b="1" dirty="0"/>
              <a:t>:</a:t>
            </a:r>
            <a:r>
              <a:rPr lang="ru-RU" dirty="0"/>
              <a:t/>
            </a:r>
            <a:br>
              <a:rPr lang="ru-RU" dirty="0"/>
            </a:br>
            <a:endParaRPr lang="ru-RU" dirty="0"/>
          </a:p>
        </p:txBody>
      </p:sp>
      <p:sp>
        <p:nvSpPr>
          <p:cNvPr id="3" name="Объект 2"/>
          <p:cNvSpPr>
            <a:spLocks noGrp="1"/>
          </p:cNvSpPr>
          <p:nvPr>
            <p:ph idx="1"/>
          </p:nvPr>
        </p:nvSpPr>
        <p:spPr/>
        <p:txBody>
          <a:bodyPr/>
          <a:lstStyle/>
          <a:p>
            <a:pPr lvl="0"/>
            <a:endParaRPr lang="kk-KZ" sz="2800" dirty="0" smtClean="0">
              <a:latin typeface="Times New Roman" panose="02020603050405020304" pitchFamily="18" charset="0"/>
              <a:cs typeface="Times New Roman" panose="02020603050405020304" pitchFamily="18" charset="0"/>
            </a:endParaRPr>
          </a:p>
          <a:p>
            <a:pPr lvl="0"/>
            <a:r>
              <a:rPr lang="kk-KZ" sz="2800" dirty="0" smtClean="0">
                <a:latin typeface="Times New Roman" panose="02020603050405020304" pitchFamily="18" charset="0"/>
                <a:cs typeface="Times New Roman" panose="02020603050405020304" pitchFamily="18" charset="0"/>
              </a:rPr>
              <a:t>1. Жалпы </a:t>
            </a:r>
            <a:r>
              <a:rPr lang="kk-KZ" sz="2800" dirty="0">
                <a:latin typeface="Times New Roman" panose="02020603050405020304" pitchFamily="18" charset="0"/>
                <a:cs typeface="Times New Roman" panose="02020603050405020304" pitchFamily="18" charset="0"/>
              </a:rPr>
              <a:t>жағдайлар. Құрылыс өнімінің бағасы.</a:t>
            </a:r>
            <a:endParaRPr lang="ru-RU" sz="2800" dirty="0">
              <a:latin typeface="Times New Roman" panose="02020603050405020304" pitchFamily="18" charset="0"/>
              <a:cs typeface="Times New Roman" panose="02020603050405020304" pitchFamily="18" charset="0"/>
            </a:endParaRPr>
          </a:p>
          <a:p>
            <a:pPr lvl="0"/>
            <a:r>
              <a:rPr lang="kk-KZ" sz="2800" dirty="0" smtClean="0">
                <a:latin typeface="Times New Roman" panose="02020603050405020304" pitchFamily="18" charset="0"/>
                <a:cs typeface="Times New Roman" panose="02020603050405020304" pitchFamily="18" charset="0"/>
              </a:rPr>
              <a:t>2. Құрылыстың </a:t>
            </a:r>
            <a:r>
              <a:rPr lang="kk-KZ" sz="2800" dirty="0">
                <a:latin typeface="Times New Roman" panose="02020603050405020304" pitchFamily="18" charset="0"/>
                <a:cs typeface="Times New Roman" panose="02020603050405020304" pitchFamily="18" charset="0"/>
              </a:rPr>
              <a:t>сметалық құны. Құрылыстың сметалық құнының құрылымы</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006992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b="1" dirty="0">
                <a:solidFill>
                  <a:srgbClr val="FF0000"/>
                </a:solidFill>
                <a:latin typeface="Times New Roman" panose="02020603050405020304" pitchFamily="18" charset="0"/>
                <a:cs typeface="Times New Roman" panose="02020603050405020304" pitchFamily="18" charset="0"/>
              </a:rPr>
              <a:t>Жалпы жағдайлар. Құрылыс өнімінің бағасы.</a:t>
            </a:r>
            <a:r>
              <a:rPr lang="ru-RU" dirty="0"/>
              <a:t/>
            </a:r>
            <a:br>
              <a:rPr lang="ru-RU" dirty="0"/>
            </a:br>
            <a:endParaRPr lang="ru-RU" dirty="0"/>
          </a:p>
        </p:txBody>
      </p:sp>
      <p:sp>
        <p:nvSpPr>
          <p:cNvPr id="3" name="Объект 2"/>
          <p:cNvSpPr>
            <a:spLocks noGrp="1"/>
          </p:cNvSpPr>
          <p:nvPr>
            <p:ph idx="1"/>
          </p:nvPr>
        </p:nvSpPr>
        <p:spPr/>
        <p:txBody>
          <a:bodyPr/>
          <a:lstStyle/>
          <a:p>
            <a:pPr indent="342900" algn="just"/>
            <a:r>
              <a:rPr lang="kk-KZ" sz="2400" dirty="0">
                <a:latin typeface="Times New Roman" panose="02020603050405020304" pitchFamily="18" charset="0"/>
                <a:cs typeface="Times New Roman" panose="02020603050405020304" pitchFamily="18" charset="0"/>
              </a:rPr>
              <a:t>Халық шаруашылығын басқарудың  экономикалық  тетігі болып бағалар саналады. Өнімді жасауға қажетті  қоғамдық шығыны  мөлшер ретінде бағалар экономиканың  барлық  қабаттарында  қолданылады, олардың  негізінде  шарттардың бағалы көрсеткіштері анықталады жоспарларда және болжамдарда, өнідіріс  кәсіпорынның  шығындары мен нәтижесі салыстырылады, төмен шығындармен соңғы  нәтижеге  жетуге  кәсіпорынды  экономикалық ынталандырады.</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9572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dirty="0">
                <a:solidFill>
                  <a:srgbClr val="FF0000"/>
                </a:solidFill>
                <a:latin typeface="Times New Roman" panose="02020603050405020304" pitchFamily="18" charset="0"/>
                <a:cs typeface="Times New Roman" panose="02020603050405020304" pitchFamily="18" charset="0"/>
              </a:rPr>
              <a:t>Баға құрудың тәжірибесінде  құрылыс өнімінің  құнын келесі формула арқылы  анықтайды.</a:t>
            </a:r>
            <a:r>
              <a:rPr lang="ru-RU" dirty="0">
                <a:solidFill>
                  <a:srgbClr val="FF0000"/>
                </a:solidFill>
                <a:latin typeface="Times New Roman" panose="02020603050405020304" pitchFamily="18" charset="0"/>
                <a:cs typeface="Times New Roman" panose="02020603050405020304" pitchFamily="18" charset="0"/>
              </a:rPr>
              <a:t/>
            </a:r>
            <a:br>
              <a:rPr lang="ru-RU" dirty="0">
                <a:solidFill>
                  <a:srgbClr val="FF0000"/>
                </a:solidFill>
                <a:latin typeface="Times New Roman" panose="02020603050405020304" pitchFamily="18" charset="0"/>
                <a:cs typeface="Times New Roman" panose="02020603050405020304" pitchFamily="18" charset="0"/>
              </a:rPr>
            </a:br>
            <a:endParaRPr lang="ru-RU" dirty="0">
              <a:solidFill>
                <a:srgbClr val="FF0000"/>
              </a:solidFill>
              <a:latin typeface="Times New Roman" panose="02020603050405020304" pitchFamily="18" charset="0"/>
              <a:cs typeface="Times New Roman" panose="02020603050405020304" pitchFamily="18" charset="0"/>
            </a:endParaRPr>
          </a:p>
        </p:txBody>
      </p:sp>
      <p:pic>
        <p:nvPicPr>
          <p:cNvPr id="10" name="Объект 9"/>
          <p:cNvPicPr>
            <a:picLocks noGrp="1" noChangeAspect="1"/>
          </p:cNvPicPr>
          <p:nvPr>
            <p:ph idx="1"/>
          </p:nvPr>
        </p:nvPicPr>
        <p:blipFill>
          <a:blip r:embed="rId2"/>
          <a:stretch>
            <a:fillRect/>
          </a:stretch>
        </p:blipFill>
        <p:spPr>
          <a:xfrm>
            <a:off x="677333" y="2137893"/>
            <a:ext cx="8711365" cy="3812146"/>
          </a:xfrm>
          <a:prstGeom prst="rect">
            <a:avLst/>
          </a:prstGeom>
        </p:spPr>
      </p:pic>
    </p:spTree>
    <p:extLst>
      <p:ext uri="{BB962C8B-B14F-4D97-AF65-F5344CB8AC3E}">
        <p14:creationId xmlns:p14="http://schemas.microsoft.com/office/powerpoint/2010/main" val="2165784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kk-KZ" sz="2400" b="1" i="1" u="sng" dirty="0" smtClean="0">
                <a:solidFill>
                  <a:srgbClr val="FF0000"/>
                </a:solidFill>
                <a:latin typeface="Times New Roman" panose="02020603050405020304" pitchFamily="18" charset="0"/>
                <a:cs typeface="Times New Roman" panose="02020603050405020304" pitchFamily="18" charset="0"/>
              </a:rPr>
              <a:t>2. Құрылыстың </a:t>
            </a:r>
            <a:r>
              <a:rPr lang="kk-KZ" sz="2400" b="1" i="1" u="sng" dirty="0">
                <a:solidFill>
                  <a:srgbClr val="FF0000"/>
                </a:solidFill>
                <a:latin typeface="Times New Roman" panose="02020603050405020304" pitchFamily="18" charset="0"/>
                <a:cs typeface="Times New Roman" panose="02020603050405020304" pitchFamily="18" charset="0"/>
              </a:rPr>
              <a:t>сметалық құны. Құрылыстың сметалық  құнының құрылымы</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algn="just"/>
            <a:r>
              <a:rPr lang="kk-KZ" sz="2400" dirty="0">
                <a:latin typeface="Times New Roman" panose="02020603050405020304" pitchFamily="18" charset="0"/>
                <a:cs typeface="Times New Roman" panose="02020603050405020304" pitchFamily="18" charset="0"/>
              </a:rPr>
              <a:t>Құрылыстағы құрылыс жұмыстарын орындауға  тек ғана техникалық  шешімдерді қабылдау  жеткілікті емес. Тағы да ғимарат пен үймеретті тұрғызуға құрылыс  жұмыстарын орындауға, жабдықтарды сатып алуға және жинақтауға  жұмыс аспаптар мен инвентарларды және т.с.с. сатып алуға еңбек, материалдық және қаражат  шығындарының шамасын білу қажет. Осы  есептердің  барлығы  құрылысқа сметаны  өңдеумен  шешіледі.</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87362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idx="1"/>
          </p:nvPr>
        </p:nvPicPr>
        <p:blipFill>
          <a:blip r:embed="rId2"/>
          <a:stretch>
            <a:fillRect/>
          </a:stretch>
        </p:blipFill>
        <p:spPr>
          <a:xfrm>
            <a:off x="1" y="425003"/>
            <a:ext cx="10547796" cy="6027311"/>
          </a:xfrm>
          <a:prstGeom prst="rect">
            <a:avLst/>
          </a:prstGeom>
        </p:spPr>
      </p:pic>
    </p:spTree>
    <p:extLst>
      <p:ext uri="{BB962C8B-B14F-4D97-AF65-F5344CB8AC3E}">
        <p14:creationId xmlns:p14="http://schemas.microsoft.com/office/powerpoint/2010/main" val="2161248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15155" y="425003"/>
            <a:ext cx="9569003" cy="5616359"/>
          </a:xfrm>
        </p:spPr>
        <p:txBody>
          <a:bodyPr>
            <a:noAutofit/>
          </a:bodyPr>
          <a:lstStyle/>
          <a:p>
            <a:pPr algn="just"/>
            <a:r>
              <a:rPr lang="kk-KZ" sz="2800" dirty="0">
                <a:latin typeface="Times New Roman" panose="02020603050405020304" pitchFamily="18" charset="0"/>
                <a:cs typeface="Times New Roman" panose="02020603050405020304" pitchFamily="18" charset="0"/>
              </a:rPr>
              <a:t>Құрылыс жұмыстарының  шығындары  жалпы құрылыс (жер қазу, тас қалау, әрлеу, құрастырмалы  конструкцияларды  жинақтау және басқа) және арнайы (су құбырларын, канализацияны, жылытуды газофикацияны жасау, электрмен қамтамасыз ету, байланыс  сызықтарын жүргізу және т.б.) жұмыстарын орындаумен, құрылысқа аймақты  дайындаумен (алаңды жоспарлау, құрылыстарды бұзу және т.с.с.), аймақты  абаттандыру мен көгалдандырумен байланысты. Құрылыс жұмыстарының құнында тағы да  санитарлы-техникалық жабдықтарын  жинақтау шығындары ескеріледі.</a:t>
            </a:r>
            <a:endParaRPr lang="ru-RU" sz="2800" dirty="0">
              <a:latin typeface="Times New Roman" panose="02020603050405020304" pitchFamily="18" charset="0"/>
              <a:cs typeface="Times New Roman" panose="02020603050405020304" pitchFamily="18" charset="0"/>
            </a:endParaRPr>
          </a:p>
          <a:p>
            <a:pPr algn="just"/>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0434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1065" y="695459"/>
            <a:ext cx="8642937" cy="5345903"/>
          </a:xfrm>
        </p:spPr>
        <p:txBody>
          <a:bodyPr/>
          <a:lstStyle/>
          <a:p>
            <a:pPr indent="432000" algn="just"/>
            <a:r>
              <a:rPr lang="kk-KZ" sz="2400" dirty="0">
                <a:latin typeface="Times New Roman" panose="02020603050405020304" pitchFamily="18" charset="0"/>
                <a:cs typeface="Times New Roman" panose="02020603050405020304" pitchFamily="18" charset="0"/>
              </a:rPr>
              <a:t>Жабдықтарды, құралдарды және инвертарларды  сатып алу  шығындарына  технологиялық, отын, көтеру-тасымалдау, электр қуаты,  бақылау, өлшеу және басқа  жабдықтардың, тағы да  тасымалдау  құралдардың,  жиһаздардың, өндірістік және шаруашылық аспаптар мен  құралдардың,  басқалардың сатып алу  құндары кіреді.</a:t>
            </a:r>
            <a:endParaRPr lang="ru-RU" sz="2400" dirty="0">
              <a:latin typeface="Times New Roman" panose="02020603050405020304" pitchFamily="18" charset="0"/>
              <a:cs typeface="Times New Roman" panose="02020603050405020304" pitchFamily="18" charset="0"/>
            </a:endParaRPr>
          </a:p>
          <a:p>
            <a:pPr indent="432000" algn="just"/>
            <a:r>
              <a:rPr lang="kk-KZ" sz="2400" dirty="0">
                <a:latin typeface="Times New Roman" panose="02020603050405020304" pitchFamily="18" charset="0"/>
                <a:cs typeface="Times New Roman" panose="02020603050405020304" pitchFamily="18" charset="0"/>
              </a:rPr>
              <a:t>Меншікті салмағын көрсетумен  құрылыстың жалпы сметалық  құн  шығындарын  бөлек түрлеріне бөлінгенін  құрылыстың сметалық құнының  құрылымы деп аталады (1-сурет). Ол құрылыстың  түріне және жайғасу  аймағына, жұмыстарды  орындайтын ұйымдардың сипаттамасына  және басқа  факторларға  байланысты.</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902373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262130" y="454663"/>
            <a:ext cx="8010659" cy="5493062"/>
          </a:xfrm>
          <a:prstGeom prst="rect">
            <a:avLst/>
          </a:prstGeom>
        </p:spPr>
      </p:pic>
    </p:spTree>
    <p:extLst>
      <p:ext uri="{BB962C8B-B14F-4D97-AF65-F5344CB8AC3E}">
        <p14:creationId xmlns:p14="http://schemas.microsoft.com/office/powerpoint/2010/main" val="1134359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695459" y="2536987"/>
            <a:ext cx="8577330" cy="2653199"/>
          </a:xfrm>
          <a:prstGeom prst="rect">
            <a:avLst/>
          </a:prstGeom>
        </p:spPr>
      </p:pic>
    </p:spTree>
    <p:extLst>
      <p:ext uri="{BB962C8B-B14F-4D97-AF65-F5344CB8AC3E}">
        <p14:creationId xmlns:p14="http://schemas.microsoft.com/office/powerpoint/2010/main" val="1193844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idx="1"/>
          </p:nvPr>
        </p:nvPicPr>
        <p:blipFill>
          <a:blip r:embed="rId2"/>
          <a:stretch>
            <a:fillRect/>
          </a:stretch>
        </p:blipFill>
        <p:spPr>
          <a:xfrm>
            <a:off x="772732" y="708338"/>
            <a:ext cx="8925059" cy="4984123"/>
          </a:xfrm>
          <a:prstGeom prst="rect">
            <a:avLst/>
          </a:prstGeom>
        </p:spPr>
      </p:pic>
    </p:spTree>
    <p:extLst>
      <p:ext uri="{BB962C8B-B14F-4D97-AF65-F5344CB8AC3E}">
        <p14:creationId xmlns:p14="http://schemas.microsoft.com/office/powerpoint/2010/main" val="965879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502276" y="734097"/>
            <a:ext cx="10341735" cy="4945486"/>
          </a:xfrm>
          <a:prstGeom prst="rect">
            <a:avLst/>
          </a:prstGeom>
        </p:spPr>
      </p:pic>
    </p:spTree>
    <p:extLst>
      <p:ext uri="{BB962C8B-B14F-4D97-AF65-F5344CB8AC3E}">
        <p14:creationId xmlns:p14="http://schemas.microsoft.com/office/powerpoint/2010/main" val="3260751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171977" y="862885"/>
            <a:ext cx="8435661" cy="4687909"/>
          </a:xfrm>
          <a:prstGeom prst="rect">
            <a:avLst/>
          </a:prstGeom>
        </p:spPr>
      </p:pic>
    </p:spTree>
    <p:extLst>
      <p:ext uri="{BB962C8B-B14F-4D97-AF65-F5344CB8AC3E}">
        <p14:creationId xmlns:p14="http://schemas.microsoft.com/office/powerpoint/2010/main" val="1294965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2124" y="643945"/>
            <a:ext cx="8861878" cy="5397418"/>
          </a:xfrm>
        </p:spPr>
        <p:txBody>
          <a:bodyPr/>
          <a:lstStyle/>
          <a:p>
            <a:pPr marL="0" indent="0" algn="ctr">
              <a:buNone/>
            </a:pPr>
            <a:r>
              <a:rPr lang="kk-KZ" sz="2800" b="1" i="1" u="sng" dirty="0">
                <a:solidFill>
                  <a:srgbClr val="FF0000"/>
                </a:solidFill>
                <a:latin typeface="Times New Roman" panose="02020603050405020304" pitchFamily="18" charset="0"/>
                <a:cs typeface="Times New Roman" panose="02020603050405020304" pitchFamily="18" charset="0"/>
              </a:rPr>
              <a:t>Бақылау сұрақтары</a:t>
            </a:r>
            <a:endParaRPr lang="ru-RU" sz="2800" b="1" i="1" u="sng" dirty="0">
              <a:solidFill>
                <a:srgbClr val="FF0000"/>
              </a:solidFill>
              <a:latin typeface="Times New Roman" panose="02020603050405020304" pitchFamily="18" charset="0"/>
              <a:cs typeface="Times New Roman" panose="02020603050405020304" pitchFamily="18" charset="0"/>
            </a:endParaRPr>
          </a:p>
          <a:p>
            <a:pPr lvl="0"/>
            <a:r>
              <a:rPr lang="kk-KZ" sz="2800" dirty="0">
                <a:latin typeface="Times New Roman" panose="02020603050405020304" pitchFamily="18" charset="0"/>
                <a:cs typeface="Times New Roman" panose="02020603050405020304" pitchFamily="18" charset="0"/>
              </a:rPr>
              <a:t>Құрылыс өнімінің  құны қандай  формуламен  анықталады?</a:t>
            </a:r>
            <a:endParaRPr lang="ru-RU" sz="2800" dirty="0">
              <a:latin typeface="Times New Roman" panose="02020603050405020304" pitchFamily="18" charset="0"/>
              <a:cs typeface="Times New Roman" panose="02020603050405020304" pitchFamily="18" charset="0"/>
            </a:endParaRPr>
          </a:p>
          <a:p>
            <a:pPr lvl="0"/>
            <a:r>
              <a:rPr lang="kk-KZ" sz="2800" dirty="0">
                <a:latin typeface="Times New Roman" panose="02020603050405020304" pitchFamily="18" charset="0"/>
                <a:cs typeface="Times New Roman" panose="02020603050405020304" pitchFamily="18" charset="0"/>
              </a:rPr>
              <a:t>Құрылыстың  сметалық  құнының құрылымы қалай?</a:t>
            </a:r>
            <a:endParaRPr lang="ru-RU" sz="2800" dirty="0">
              <a:latin typeface="Times New Roman" panose="02020603050405020304" pitchFamily="18" charset="0"/>
              <a:cs typeface="Times New Roman" panose="02020603050405020304" pitchFamily="18" charset="0"/>
            </a:endParaRPr>
          </a:p>
          <a:p>
            <a:pPr lvl="0"/>
            <a:r>
              <a:rPr lang="kk-KZ" sz="2800" dirty="0">
                <a:latin typeface="Times New Roman" panose="02020603050405020304" pitchFamily="18" charset="0"/>
                <a:cs typeface="Times New Roman" panose="02020603050405020304" pitchFamily="18" charset="0"/>
              </a:rPr>
              <a:t>ҚМЖ-ның сметалық құнының құрамын анықтау?</a:t>
            </a:r>
            <a:endParaRPr lang="ru-RU" sz="2800" dirty="0">
              <a:latin typeface="Times New Roman" panose="02020603050405020304" pitchFamily="18" charset="0"/>
              <a:cs typeface="Times New Roman" panose="02020603050405020304" pitchFamily="18" charset="0"/>
            </a:endParaRPr>
          </a:p>
          <a:p>
            <a:pPr lvl="0"/>
            <a:r>
              <a:rPr lang="kk-KZ" sz="2800" dirty="0">
                <a:latin typeface="Times New Roman" panose="02020603050405020304" pitchFamily="18" charset="0"/>
                <a:cs typeface="Times New Roman" panose="02020603050405020304" pitchFamily="18" charset="0"/>
              </a:rPr>
              <a:t>Тікелей шығындар, олар қалай анықталады?</a:t>
            </a:r>
            <a:endParaRPr lang="ru-RU" sz="2800" dirty="0">
              <a:latin typeface="Times New Roman" panose="02020603050405020304" pitchFamily="18" charset="0"/>
              <a:cs typeface="Times New Roman" panose="02020603050405020304" pitchFamily="18" charset="0"/>
            </a:endParaRPr>
          </a:p>
          <a:p>
            <a:pPr lvl="0"/>
            <a:r>
              <a:rPr lang="kk-KZ" sz="2800" dirty="0">
                <a:latin typeface="Times New Roman" panose="02020603050405020304" pitchFamily="18" charset="0"/>
                <a:cs typeface="Times New Roman" panose="02020603050405020304" pitchFamily="18" charset="0"/>
              </a:rPr>
              <a:t>Нормаланбайтын (жоспарланбайтын) шығындар?</a:t>
            </a:r>
            <a:endParaRPr lang="ru-RU" sz="2800" dirty="0">
              <a:latin typeface="Times New Roman" panose="02020603050405020304" pitchFamily="18" charset="0"/>
              <a:cs typeface="Times New Roman" panose="02020603050405020304" pitchFamily="18" charset="0"/>
            </a:endParaRPr>
          </a:p>
          <a:p>
            <a:pPr lvl="0"/>
            <a:r>
              <a:rPr lang="kk-KZ" sz="2800" dirty="0">
                <a:latin typeface="Times New Roman" panose="02020603050405020304" pitchFamily="18" charset="0"/>
                <a:cs typeface="Times New Roman" panose="02020603050405020304" pitchFamily="18" charset="0"/>
              </a:rPr>
              <a:t>Құрылыстың сметалық   өзіндік құны деген не?</a:t>
            </a:r>
            <a:endParaRPr lang="ru-RU" sz="2800" dirty="0">
              <a:latin typeface="Times New Roman" panose="02020603050405020304" pitchFamily="18" charset="0"/>
              <a:cs typeface="Times New Roman" panose="02020603050405020304" pitchFamily="18" charset="0"/>
            </a:endParaRPr>
          </a:p>
          <a:p>
            <a:pPr marL="0" indent="0">
              <a:buNone/>
            </a:pPr>
            <a:r>
              <a:rPr lang="kk-KZ" sz="2800"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583921048"/>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20</TotalTime>
  <Words>358</Words>
  <Application>Microsoft Office PowerPoint</Application>
  <PresentationFormat>Широкоэкранный</PresentationFormat>
  <Paragraphs>23</Paragraphs>
  <Slides>14</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20" baseType="lpstr">
      <vt:lpstr>Arial</vt:lpstr>
      <vt:lpstr>Times New Roman</vt:lpstr>
      <vt:lpstr>Trebuchet MS</vt:lpstr>
      <vt:lpstr>Wingdings 3</vt:lpstr>
      <vt:lpstr>Грань</vt:lpstr>
      <vt:lpstr>Equation.3</vt:lpstr>
      <vt:lpstr>Дәріс  2 </vt:lpstr>
      <vt:lpstr>Дәріс жоспары: </vt:lpstr>
      <vt:lpstr>Жалпы жағдайлар. Құрылыс өнімінің бағасы. </vt:lpstr>
      <vt:lpstr>Баға құрудың тәжірибесінде  құрылыс өнімінің  құнын келесі формула арқылы  анықтайды. </vt:lpstr>
      <vt:lpstr>2. Құрылыстың сметалық құны. Құрылыстың сметалық  құнының құрылымы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2</dc:title>
  <dc:creator>Пользователь Windows</dc:creator>
  <cp:lastModifiedBy>Пользователь Windows</cp:lastModifiedBy>
  <cp:revision>3</cp:revision>
  <dcterms:created xsi:type="dcterms:W3CDTF">2021-04-07T08:32:02Z</dcterms:created>
  <dcterms:modified xsi:type="dcterms:W3CDTF">2021-04-07T08:52:25Z</dcterms:modified>
</cp:coreProperties>
</file>